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71" r:id="rId10"/>
    <p:sldId id="269" r:id="rId11"/>
    <p:sldId id="270" r:id="rId12"/>
    <p:sldId id="260" r:id="rId13"/>
    <p:sldId id="259" r:id="rId14"/>
    <p:sldId id="261" r:id="rId15"/>
    <p:sldId id="262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1" autoAdjust="0"/>
    <p:restoredTop sz="99251" autoAdjust="0"/>
  </p:normalViewPr>
  <p:slideViewPr>
    <p:cSldViewPr>
      <p:cViewPr>
        <p:scale>
          <a:sx n="130" d="100"/>
          <a:sy n="130" d="100"/>
        </p:scale>
        <p:origin x="-1074" y="186"/>
      </p:cViewPr>
      <p:guideLst>
        <p:guide orient="horz" pos="2568"/>
        <p:guide pos="510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-34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1.xml"/><Relationship Id="rId5" Type="http://schemas.openxmlformats.org/officeDocument/2006/relationships/slide" Target="slides/slide10.xml"/><Relationship Id="rId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714D0-7710-481E-A3E1-17886269C685}" type="datetimeFigureOut">
              <a:rPr lang="nb-NO" smtClean="0"/>
              <a:pPr/>
              <a:t>07.06.2013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1682C-208B-4A37-9EDC-1447EDE250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17190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07.06.2013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07.06.2013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07.06.2013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07.06.2013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07.06.2013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07.06.2013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07.06.2013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07.06.2013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07.06.2013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07.06.2013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07.06.2013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18488" cy="4400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500958" y="6381749"/>
            <a:ext cx="1174730" cy="1428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0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F72D9FF-331C-41C8-A560-204956E18774}" type="datetimeFigureOut">
              <a:rPr lang="nb-NO" smtClean="0"/>
              <a:pPr/>
              <a:t>07.06.2013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692276" y="6453189"/>
            <a:ext cx="5759450" cy="2889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01013" y="6670675"/>
            <a:ext cx="574675" cy="1428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0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08CD835-D62C-4EAB-BDED-144D56EEB79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Picture 12" descr="pt-logo-off-n"/>
          <p:cNvPicPr>
            <a:picLocks noChangeAspect="1" noChangeArrowheads="1"/>
          </p:cNvPicPr>
          <p:nvPr/>
        </p:nvPicPr>
        <p:blipFill>
          <a:blip r:embed="rId14" cstate="print"/>
          <a:srcRect t="-10843" b="12531"/>
          <a:stretch>
            <a:fillRect/>
          </a:stretch>
        </p:blipFill>
        <p:spPr bwMode="auto">
          <a:xfrm>
            <a:off x="71406" y="6072206"/>
            <a:ext cx="1511300" cy="647700"/>
          </a:xfrm>
          <a:prstGeom prst="rect">
            <a:avLst/>
          </a:prstGeom>
          <a:noFill/>
        </p:spPr>
      </p:pic>
      <p:sp>
        <p:nvSpPr>
          <p:cNvPr id="9" name="TekstSylinder 8"/>
          <p:cNvSpPr txBox="1"/>
          <p:nvPr/>
        </p:nvSpPr>
        <p:spPr>
          <a:xfrm>
            <a:off x="8104184" y="6545977"/>
            <a:ext cx="57150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0" dirty="0" smtClean="0">
                <a:solidFill>
                  <a:srgbClr val="999999"/>
                </a:solidFill>
                <a:latin typeface="Arial" pitchFamily="34" charset="0"/>
                <a:cs typeface="Arial" pitchFamily="34" charset="0"/>
              </a:rPr>
              <a:t>PTIL/PSA</a:t>
            </a:r>
            <a:endParaRPr lang="nb-NO" sz="800" b="0" dirty="0">
              <a:solidFill>
                <a:srgbClr val="9999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Black" pitchFamily="34" charset="0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9263" indent="-182563" algn="l" defTabSz="914400" rtl="0" eaLnBrk="1" latinLnBrk="0" hangingPunct="1">
        <a:spcBef>
          <a:spcPct val="20000"/>
        </a:spcBef>
        <a:buFont typeface="Arial" pitchFamily="34" charset="0"/>
        <a:buChar char="-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3888" indent="-174625" algn="l" defTabSz="914400" rtl="0" eaLnBrk="1" latinLnBrk="0" hangingPunct="1">
        <a:spcBef>
          <a:spcPct val="20000"/>
        </a:spcBef>
        <a:buFont typeface="Arial" pitchFamily="34" charset="0"/>
        <a:buChar char="-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06450" indent="-174625" algn="l" defTabSz="914400" rtl="0" eaLnBrk="1" latinLnBrk="0" hangingPunct="1">
        <a:spcBef>
          <a:spcPct val="20000"/>
        </a:spcBef>
        <a:buFont typeface="Arial" pitchFamily="34" charset="0"/>
        <a:buChar char="-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89013" indent="-184150" algn="l" defTabSz="914400" rtl="0" eaLnBrk="1" latinLnBrk="0" hangingPunct="1">
        <a:spcBef>
          <a:spcPct val="20000"/>
        </a:spcBef>
        <a:buFont typeface="Arial" pitchFamily="34" charset="0"/>
        <a:buChar char="-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cap="all" noProof="0" dirty="0" smtClean="0"/>
              <a:t>MODIFICATIONS OF the PSA regulations BASED ON case studies of stability accidents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endParaRPr lang="en-GB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r>
              <a:rPr lang="en-GB" b="1" noProof="0" dirty="0" smtClean="0"/>
              <a:t>Arne Kvitrud</a:t>
            </a:r>
            <a:endParaRPr lang="en-GB" noProof="0" dirty="0" smtClean="0"/>
          </a:p>
          <a:p>
            <a:r>
              <a:rPr lang="en-GB" noProof="0" dirty="0" smtClean="0"/>
              <a:t>Petroleum Safety Authority Norway (PSA)</a:t>
            </a:r>
          </a:p>
          <a:p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Petrobras P34 - 2002</a:t>
            </a:r>
            <a:endParaRPr lang="en-GB" sz="4400" dirty="0" smtClean="0"/>
          </a:p>
          <a:p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099" name="Picture 3" descr="M:\Fagområder\F-Konstruksjonssikkerhet\Hendelser og ulykker\2002 P-34 Petrobras i Brasil\Boia Atracação1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532440" cy="5688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03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Petrobras P36 – sank 2001</a:t>
            </a:r>
            <a:endParaRPr lang="en-GB" sz="4400" dirty="0" smtClean="0"/>
          </a:p>
          <a:p>
            <a:endParaRPr lang="en-GB" dirty="0"/>
          </a:p>
        </p:txBody>
      </p:sp>
      <p:pic>
        <p:nvPicPr>
          <p:cNvPr id="5122" name="Picture 2" descr="M:\Fagområder\F-Konstruksjonssikkerhet\Hendelser og ulykker\2001 P-36 Petrobras i Brasil\foto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8845"/>
            <a:ext cx="7776864" cy="5832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57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Intact stability requirements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No reasons for changes</a:t>
            </a:r>
          </a:p>
          <a:p>
            <a:endParaRPr lang="en-GB" noProof="0" dirty="0" smtClean="0"/>
          </a:p>
          <a:p>
            <a:r>
              <a:rPr lang="en-GB" noProof="0" dirty="0" smtClean="0"/>
              <a:t>Kolskaya?</a:t>
            </a:r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30662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Common causes of damage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hangingPunct="0">
              <a:buNone/>
            </a:pPr>
            <a:r>
              <a:rPr lang="en-GB" noProof="0" dirty="0" smtClean="0"/>
              <a:t>1. Explosions </a:t>
            </a:r>
          </a:p>
          <a:p>
            <a:pPr marL="0" indent="0" hangingPunct="0">
              <a:buNone/>
            </a:pPr>
            <a:r>
              <a:rPr lang="en-GB" noProof="0" dirty="0" smtClean="0"/>
              <a:t>2. Fires</a:t>
            </a:r>
          </a:p>
          <a:p>
            <a:pPr marL="0" indent="0" hangingPunct="0">
              <a:buNone/>
            </a:pPr>
            <a:r>
              <a:rPr lang="en-GB" noProof="0" dirty="0" smtClean="0"/>
              <a:t>3. Deluge and fire water </a:t>
            </a:r>
          </a:p>
          <a:p>
            <a:pPr marL="0" indent="0" hangingPunct="0">
              <a:buNone/>
            </a:pPr>
            <a:r>
              <a:rPr lang="en-GB" noProof="0" dirty="0" smtClean="0"/>
              <a:t>4. Environmental loads or inadequate structural capacity. </a:t>
            </a:r>
          </a:p>
          <a:p>
            <a:pPr marL="0" indent="0" hangingPunct="0">
              <a:buNone/>
            </a:pPr>
            <a:r>
              <a:rPr lang="en-GB" noProof="0" dirty="0" smtClean="0"/>
              <a:t>5. Programming errors in the ballast system. </a:t>
            </a:r>
          </a:p>
          <a:p>
            <a:pPr marL="0" indent="0" hangingPunct="0">
              <a:buNone/>
            </a:pPr>
            <a:r>
              <a:rPr lang="en-GB" noProof="0" dirty="0" smtClean="0"/>
              <a:t>6. Openings in bulkheads may escalate situations.</a:t>
            </a:r>
          </a:p>
          <a:p>
            <a:pPr marL="0" indent="0" hangingPunct="0">
              <a:buNone/>
            </a:pPr>
            <a:r>
              <a:rPr lang="en-GB" noProof="0" dirty="0" smtClean="0"/>
              <a:t>7. Valves, either internal or towards sea, can malfunction. </a:t>
            </a:r>
          </a:p>
          <a:p>
            <a:pPr marL="0" indent="0" hangingPunct="0">
              <a:buNone/>
            </a:pPr>
            <a:r>
              <a:rPr lang="en-GB" noProof="0" dirty="0" smtClean="0"/>
              <a:t>8. Hydraulic power units can cause valves to open. </a:t>
            </a:r>
          </a:p>
          <a:p>
            <a:pPr marL="0" indent="0" hangingPunct="0">
              <a:buNone/>
            </a:pPr>
            <a:r>
              <a:rPr lang="en-GB" noProof="0" dirty="0" smtClean="0"/>
              <a:t>9. Improper ballasting caused by lack of expertise or training may lead to accidents. </a:t>
            </a:r>
          </a:p>
          <a:p>
            <a:pPr marL="0" indent="0" hangingPunct="0">
              <a:buNone/>
            </a:pPr>
            <a:r>
              <a:rPr lang="en-GB" noProof="0" dirty="0" smtClean="0"/>
              <a:t>10. Changes in weight and the centre of gravity can occur during storms. </a:t>
            </a:r>
          </a:p>
          <a:p>
            <a:pPr marL="0" indent="0" hangingPunct="0">
              <a:buNone/>
            </a:pPr>
            <a:r>
              <a:rPr lang="en-GB" noProof="0" dirty="0" smtClean="0"/>
              <a:t>11. Collisions and anchors hitting </a:t>
            </a:r>
            <a:r>
              <a:rPr lang="en-GB" noProof="0" smtClean="0"/>
              <a:t>the hull. </a:t>
            </a:r>
            <a:endParaRPr lang="en-GB" noProof="0" dirty="0" smtClean="0"/>
          </a:p>
          <a:p>
            <a:pPr marL="0" indent="0">
              <a:buNone/>
            </a:pPr>
            <a:r>
              <a:rPr lang="en-GB" noProof="0" dirty="0" smtClean="0"/>
              <a:t>12. Grounding during tow.</a:t>
            </a:r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34382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Hierarchy of Norwegian rules</a:t>
            </a:r>
            <a:endParaRPr lang="en-GB" noProof="0" dirty="0"/>
          </a:p>
        </p:txBody>
      </p:sp>
      <p:sp>
        <p:nvSpPr>
          <p:cNvPr id="4" name="Likebent trekant 3"/>
          <p:cNvSpPr/>
          <p:nvPr/>
        </p:nvSpPr>
        <p:spPr>
          <a:xfrm>
            <a:off x="827584" y="1988840"/>
            <a:ext cx="6120680" cy="39604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2715327" y="2852936"/>
            <a:ext cx="234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Framework regulations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565784" y="2297052"/>
            <a:ext cx="644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Laws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483768" y="3558770"/>
            <a:ext cx="122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Facilities regulation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491880" y="4363362"/>
            <a:ext cx="228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Norwegian maritime authorities regulations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3887923" y="5301208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ABS with N-notions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1481391" y="530120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DNV with N-notions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2016697" y="4501861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NORSOK</a:t>
            </a:r>
            <a:endParaRPr lang="nb-NO" dirty="0"/>
          </a:p>
        </p:txBody>
      </p:sp>
      <p:cxnSp>
        <p:nvCxnSpPr>
          <p:cNvPr id="17" name="Rett pil 16"/>
          <p:cNvCxnSpPr>
            <a:endCxn id="9" idx="0"/>
          </p:cNvCxnSpPr>
          <p:nvPr/>
        </p:nvCxnSpPr>
        <p:spPr>
          <a:xfrm>
            <a:off x="3887923" y="3222268"/>
            <a:ext cx="748318" cy="11410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7"/>
          <p:cNvCxnSpPr>
            <a:endCxn id="7" idx="0"/>
          </p:cNvCxnSpPr>
          <p:nvPr/>
        </p:nvCxnSpPr>
        <p:spPr>
          <a:xfrm flipH="1">
            <a:off x="3095836" y="3222268"/>
            <a:ext cx="396044" cy="3365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>
            <a:off x="3369786" y="4117070"/>
            <a:ext cx="338117" cy="320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 25"/>
          <p:cNvCxnSpPr>
            <a:endCxn id="12" idx="0"/>
          </p:cNvCxnSpPr>
          <p:nvPr/>
        </p:nvCxnSpPr>
        <p:spPr>
          <a:xfrm flipH="1">
            <a:off x="2509877" y="4205101"/>
            <a:ext cx="231636" cy="2967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 27"/>
          <p:cNvCxnSpPr>
            <a:endCxn id="10" idx="0"/>
          </p:cNvCxnSpPr>
          <p:nvPr/>
        </p:nvCxnSpPr>
        <p:spPr>
          <a:xfrm>
            <a:off x="4504660" y="4941168"/>
            <a:ext cx="382095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pil 29"/>
          <p:cNvCxnSpPr/>
          <p:nvPr/>
        </p:nvCxnSpPr>
        <p:spPr>
          <a:xfrm flipH="1">
            <a:off x="2715327" y="4957174"/>
            <a:ext cx="850457" cy="3440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>
            <a:stCxn id="6" idx="2"/>
            <a:endCxn id="5" idx="0"/>
          </p:cNvCxnSpPr>
          <p:nvPr/>
        </p:nvCxnSpPr>
        <p:spPr>
          <a:xfrm>
            <a:off x="3887924" y="2666384"/>
            <a:ext cx="0" cy="1865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lassholder for innhold 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1895862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kern="1200" noProof="0" dirty="0" smtClean="0">
                <a:solidFill>
                  <a:schemeClr val="tx1"/>
                </a:solidFill>
                <a:effectLst/>
                <a:latin typeface="Arial Black" pitchFamily="34" charset="0"/>
                <a:ea typeface="+mj-ea"/>
                <a:cs typeface="Arial" pitchFamily="34" charset="0"/>
              </a:rPr>
              <a:t>Proposed and recent changes in Norwegian rules on stability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noProof="0" dirty="0" smtClean="0">
                <a:solidFill>
                  <a:srgbClr val="FF0000"/>
                </a:solidFill>
              </a:rPr>
              <a:t>Analyse more accident cases 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Snow and ice</a:t>
            </a:r>
            <a:endParaRPr lang="en-GB" sz="3200" dirty="0" smtClean="0"/>
          </a:p>
          <a:p>
            <a:r>
              <a:rPr lang="en-GB" sz="3200" noProof="0" smtClean="0">
                <a:solidFill>
                  <a:srgbClr val="FF0000"/>
                </a:solidFill>
              </a:rPr>
              <a:t>Redundancy</a:t>
            </a:r>
            <a:endParaRPr lang="en-GB" sz="3200" noProof="0" dirty="0" smtClean="0"/>
          </a:p>
          <a:p>
            <a:r>
              <a:rPr lang="en-GB" sz="3200" dirty="0" smtClean="0">
                <a:solidFill>
                  <a:srgbClr val="FF0000"/>
                </a:solidFill>
              </a:rPr>
              <a:t>Fire water and drain</a:t>
            </a:r>
            <a:endParaRPr lang="en-GB" sz="3200" dirty="0" smtClean="0"/>
          </a:p>
          <a:p>
            <a:r>
              <a:rPr lang="en-GB" sz="3200" dirty="0" smtClean="0">
                <a:solidFill>
                  <a:srgbClr val="FF0000"/>
                </a:solidFill>
              </a:rPr>
              <a:t>Collision energies</a:t>
            </a:r>
            <a:endParaRPr lang="en-GB" sz="3200" dirty="0" smtClean="0"/>
          </a:p>
          <a:p>
            <a:r>
              <a:rPr lang="en-GB" sz="3200" dirty="0" smtClean="0">
                <a:solidFill>
                  <a:srgbClr val="FF0000"/>
                </a:solidFill>
              </a:rPr>
              <a:t>Increase requirements to competence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Reduce number of opening in hulls</a:t>
            </a:r>
            <a:endParaRPr lang="en-GB" sz="3200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noProof="0" dirty="0" smtClean="0"/>
          </a:p>
          <a:p>
            <a:endParaRPr lang="en-GB" dirty="0"/>
          </a:p>
          <a:p>
            <a:endParaRPr lang="en-GB" noProof="0" dirty="0" smtClean="0"/>
          </a:p>
          <a:p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41762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Accidents 2000-2013 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18488" cy="3845023"/>
          </a:xfrm>
        </p:spPr>
        <p:txBody>
          <a:bodyPr/>
          <a:lstStyle/>
          <a:p>
            <a:r>
              <a:rPr lang="en-GB" noProof="0" dirty="0" smtClean="0"/>
              <a:t>Petrobras P-36 semi in 2001</a:t>
            </a:r>
          </a:p>
          <a:p>
            <a:r>
              <a:rPr lang="en-GB" noProof="0" dirty="0" smtClean="0"/>
              <a:t>Petrobras P-34 FPSO in 2002</a:t>
            </a:r>
          </a:p>
          <a:p>
            <a:r>
              <a:rPr lang="en-GB" noProof="0" dirty="0" smtClean="0"/>
              <a:t>Thunder Horse semi in 2005</a:t>
            </a:r>
          </a:p>
          <a:p>
            <a:r>
              <a:rPr lang="en-GB" noProof="0" dirty="0" smtClean="0"/>
              <a:t>Typhoon TLP in 2005</a:t>
            </a:r>
          </a:p>
          <a:p>
            <a:r>
              <a:rPr lang="en-GB" noProof="0" dirty="0" smtClean="0"/>
              <a:t>Aban Pearl semi in 2010</a:t>
            </a:r>
          </a:p>
          <a:p>
            <a:r>
              <a:rPr lang="en-GB" noProof="0" dirty="0" smtClean="0"/>
              <a:t>Deepwater Horizon semi in 2010</a:t>
            </a:r>
          </a:p>
          <a:p>
            <a:r>
              <a:rPr lang="en-GB" noProof="0" dirty="0" smtClean="0"/>
              <a:t>Jupiter 1 semi in 2011</a:t>
            </a:r>
          </a:p>
          <a:p>
            <a:r>
              <a:rPr lang="en-GB" noProof="0" dirty="0" smtClean="0"/>
              <a:t>Kolskaya jackup in 2011</a:t>
            </a:r>
          </a:p>
          <a:p>
            <a:endParaRPr lang="en-GB" noProof="0" dirty="0" smtClean="0"/>
          </a:p>
          <a:p>
            <a:endParaRPr lang="en-GB" noProof="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491880" y="6165304"/>
            <a:ext cx="436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Accident = Sank or more than 17 degrees list</a:t>
            </a:r>
            <a:endParaRPr lang="nb-N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Norwegian incidents 2000-2013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West Venture semi in 2000</a:t>
            </a:r>
          </a:p>
          <a:p>
            <a:r>
              <a:rPr lang="en-GB" noProof="0" dirty="0" smtClean="0"/>
              <a:t>Åsgard B semi in 2000</a:t>
            </a:r>
          </a:p>
          <a:p>
            <a:r>
              <a:rPr lang="en-GB" noProof="0" dirty="0" smtClean="0"/>
              <a:t>Polar Pioneer semi in 2002</a:t>
            </a:r>
          </a:p>
          <a:p>
            <a:r>
              <a:rPr lang="en-GB" noProof="0" dirty="0" smtClean="0"/>
              <a:t>Snorre B semi in 2003</a:t>
            </a:r>
          </a:p>
          <a:p>
            <a:r>
              <a:rPr lang="en-GB" noProof="0" dirty="0" smtClean="0"/>
              <a:t>Gjøa semi in 2010</a:t>
            </a:r>
          </a:p>
          <a:p>
            <a:r>
              <a:rPr lang="en-GB" noProof="0" dirty="0" smtClean="0"/>
              <a:t>Åsgard A FPSO in 2011</a:t>
            </a:r>
          </a:p>
          <a:p>
            <a:r>
              <a:rPr lang="en-GB" noProof="0" dirty="0" smtClean="0"/>
              <a:t>Scarabeo 8 semi in 2012</a:t>
            </a:r>
          </a:p>
          <a:p>
            <a:r>
              <a:rPr lang="en-GB" noProof="0" dirty="0" smtClean="0"/>
              <a:t>Floatel Superior semi in </a:t>
            </a:r>
            <a:r>
              <a:rPr lang="en-GB" noProof="0" dirty="0" smtClean="0"/>
              <a:t>2012</a:t>
            </a:r>
          </a:p>
          <a:p>
            <a:r>
              <a:rPr lang="en-GB" dirty="0" smtClean="0"/>
              <a:t>Island </a:t>
            </a:r>
            <a:r>
              <a:rPr lang="en-GB" smtClean="0"/>
              <a:t>Innovator in 2013</a:t>
            </a:r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563888" y="6237312"/>
            <a:ext cx="386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Incident = Between 3 and 7 degrees list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72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Kolskaya – sank 2011</a:t>
            </a:r>
            <a:endParaRPr lang="en-GB" dirty="0"/>
          </a:p>
        </p:txBody>
      </p:sp>
      <p:pic>
        <p:nvPicPr>
          <p:cNvPr id="5" name="Picture 2" descr="668474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632848" cy="508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701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Jupiter 1 – sank 2011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7781"/>
            <a:ext cx="8229600" cy="37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933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Deepwater Horizon – sank 2010</a:t>
            </a:r>
            <a:endParaRPr lang="en-GB" sz="4400" dirty="0" smtClean="0"/>
          </a:p>
          <a:p>
            <a:endParaRPr lang="en-GB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92851"/>
            <a:ext cx="7848872" cy="588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76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Aban Pearl – sank 2010</a:t>
            </a:r>
            <a:endParaRPr lang="en-GB" sz="4400" dirty="0" smtClean="0"/>
          </a:p>
          <a:p>
            <a:endParaRPr lang="en-GB" dirty="0"/>
          </a:p>
        </p:txBody>
      </p:sp>
      <p:pic>
        <p:nvPicPr>
          <p:cNvPr id="2055" name="Picture 7" descr="http://mcot-image01.mcot.gtis.co.th/content/images/News/201005/week10-16may53/201005_14/Aban%20Pea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792416" cy="5094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32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Thunder Horse – 2005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25099"/>
            <a:ext cx="8229600" cy="427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241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smtClean="0"/>
              <a:t>Typhoon</a:t>
            </a:r>
            <a:r>
              <a:rPr lang="en-GB" sz="4400" baseline="0" dirty="0" smtClean="0"/>
              <a:t> – capsized 2005</a:t>
            </a:r>
            <a:endParaRPr lang="en-GB" sz="4400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53478"/>
            <a:ext cx="5968048" cy="350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882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ell presentasjon">
  <a:themeElements>
    <a:clrScheme name="Petroleumstilsynet - kal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CC00"/>
      </a:accent1>
      <a:accent2>
        <a:srgbClr val="00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Generell presentasjon</Template>
  <TotalTime>105</TotalTime>
  <Words>336</Words>
  <Application>Microsoft Office PowerPoint</Application>
  <PresentationFormat>Skjermfremvisning (4:3)</PresentationFormat>
  <Paragraphs>68</Paragraphs>
  <Slides>15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Generell presentasjon</vt:lpstr>
      <vt:lpstr>MODIFICATIONS OF the PSA regulations BASED ON case studies of stability accidents </vt:lpstr>
      <vt:lpstr>Accidents 2000-2013 </vt:lpstr>
      <vt:lpstr>Norwegian incidents 2000-2013</vt:lpstr>
      <vt:lpstr>Kolskaya – sank 2011</vt:lpstr>
      <vt:lpstr>Jupiter 1 – sank 2011</vt:lpstr>
      <vt:lpstr>Deepwater Horizon – sank 2010 </vt:lpstr>
      <vt:lpstr>Aban Pearl – sank 2010 </vt:lpstr>
      <vt:lpstr>Thunder Horse – 2005</vt:lpstr>
      <vt:lpstr>Typhoon – capsized 2005 </vt:lpstr>
      <vt:lpstr>Petrobras P34 - 2002 </vt:lpstr>
      <vt:lpstr>Petrobras P36 – sank 2001 </vt:lpstr>
      <vt:lpstr>Intact stability requirements</vt:lpstr>
      <vt:lpstr>Common causes of damage</vt:lpstr>
      <vt:lpstr>Hierarchy of Norwegian rules</vt:lpstr>
      <vt:lpstr>Proposed and recent changes in Norwegian rules on stability</vt:lpstr>
    </vt:vector>
  </TitlesOfParts>
  <Company>OD - PTIL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MODIFICATIONS OF the PSA regulations BASED ON case studies of stability accidents </dc:title>
  <dc:creator>akv</dc:creator>
  <cp:lastModifiedBy>Alle Brukere</cp:lastModifiedBy>
  <cp:revision>17</cp:revision>
  <dcterms:created xsi:type="dcterms:W3CDTF">2013-03-06T08:28:20Z</dcterms:created>
  <dcterms:modified xsi:type="dcterms:W3CDTF">2013-06-07T12:05:07Z</dcterms:modified>
</cp:coreProperties>
</file>