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3" r:id="rId5"/>
    <p:sldId id="259" r:id="rId6"/>
    <p:sldId id="264" r:id="rId7"/>
    <p:sldId id="269" r:id="rId8"/>
    <p:sldId id="265" r:id="rId9"/>
    <p:sldId id="270" r:id="rId10"/>
    <p:sldId id="271" r:id="rId11"/>
    <p:sldId id="261" r:id="rId12"/>
    <p:sldId id="260" r:id="rId13"/>
    <p:sldId id="268" r:id="rId14"/>
    <p:sldId id="266" r:id="rId15"/>
    <p:sldId id="262" r:id="rId1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p:clrMru>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420" autoAdjust="0"/>
  </p:normalViewPr>
  <p:slideViewPr>
    <p:cSldViewPr>
      <p:cViewPr>
        <p:scale>
          <a:sx n="70" d="100"/>
          <a:sy n="70" d="100"/>
        </p:scale>
        <p:origin x="-1224" y="-672"/>
      </p:cViewPr>
      <p:guideLst>
        <p:guide orient="horz" pos="2568"/>
        <p:guide pos="5103"/>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notesViewPr>
    <p:cSldViewPr showGuides="1">
      <p:cViewPr varScale="1">
        <p:scale>
          <a:sx n="101" d="100"/>
          <a:sy n="101" d="100"/>
        </p:scale>
        <p:origin x="-349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5.xml"/><Relationship Id="rId5" Type="http://schemas.openxmlformats.org/officeDocument/2006/relationships/slide" Target="slides/slide5.xml"/><Relationship Id="rId10" Type="http://schemas.openxmlformats.org/officeDocument/2006/relationships/slide" Target="slides/slide12.xml"/><Relationship Id="rId4" Type="http://schemas.openxmlformats.org/officeDocument/2006/relationships/slide" Target="slides/slide4.xml"/><Relationship Id="rId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714D0-7710-481E-A3E1-17886269C685}" type="datetimeFigureOut">
              <a:rPr lang="nb-NO" smtClean="0"/>
              <a:pPr/>
              <a:t>14.06.2012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1682C-208B-4A37-9EDC-1447EDE250AA}"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lgn="ctr">
              <a:defRPr/>
            </a:lvl1p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Tittel og innho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143240" y="1600200"/>
            <a:ext cx="554356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 Tittel og innho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 Tittel og innho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457200" y="1600200"/>
            <a:ext cx="41148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Tittel og innho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08CD835-D62C-4EAB-BDED-144D56EEB79B}" type="slidenum">
              <a:rPr lang="nb-NO" smtClean="0"/>
              <a:pPr/>
              <a:t>‹#›</a:t>
            </a:fld>
            <a:endParaRPr lang="nb-NO"/>
          </a:p>
        </p:txBody>
      </p:sp>
      <p:sp>
        <p:nvSpPr>
          <p:cNvPr id="8" name="Plassholder for innhold 2"/>
          <p:cNvSpPr>
            <a:spLocks noGrp="1"/>
          </p:cNvSpPr>
          <p:nvPr>
            <p:ph idx="1"/>
          </p:nvPr>
        </p:nvSpPr>
        <p:spPr>
          <a:xfrm>
            <a:off x="4572000" y="1600200"/>
            <a:ext cx="41148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AF72D9FF-331C-41C8-A560-204956E18774}" type="datetimeFigureOut">
              <a:rPr lang="nb-NO" smtClean="0"/>
              <a:pPr/>
              <a:t>14.06.2012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08CD835-D62C-4EAB-BDED-144D56EEB79B}"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18488"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1"/>
            <a:ext cx="8218488" cy="4400567"/>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7500958" y="6381749"/>
            <a:ext cx="1174730" cy="142876"/>
          </a:xfrm>
          <a:prstGeom prst="rect">
            <a:avLst/>
          </a:prstGeom>
        </p:spPr>
        <p:txBody>
          <a:bodyPr vert="horz" lIns="0" tIns="0" rIns="0" bIns="0" rtlCol="0" anchor="ctr"/>
          <a:lstStyle>
            <a:lvl1pPr algn="r">
              <a:defRPr sz="800" b="0">
                <a:solidFill>
                  <a:srgbClr val="999999"/>
                </a:solidFill>
                <a:latin typeface="Arial" pitchFamily="34" charset="0"/>
                <a:cs typeface="Arial" pitchFamily="34" charset="0"/>
              </a:defRPr>
            </a:lvl1pPr>
          </a:lstStyle>
          <a:p>
            <a:fld id="{AF72D9FF-331C-41C8-A560-204956E18774}" type="datetimeFigureOut">
              <a:rPr lang="nb-NO" smtClean="0"/>
              <a:pPr/>
              <a:t>14.06.2012</a:t>
            </a:fld>
            <a:endParaRPr lang="nb-NO" dirty="0"/>
          </a:p>
        </p:txBody>
      </p:sp>
      <p:sp>
        <p:nvSpPr>
          <p:cNvPr id="5" name="Plassholder for bunntekst 4"/>
          <p:cNvSpPr>
            <a:spLocks noGrp="1"/>
          </p:cNvSpPr>
          <p:nvPr>
            <p:ph type="ftr" sz="quarter" idx="3"/>
          </p:nvPr>
        </p:nvSpPr>
        <p:spPr>
          <a:xfrm>
            <a:off x="1692276" y="6453189"/>
            <a:ext cx="5759450" cy="288924"/>
          </a:xfrm>
          <a:prstGeom prst="rect">
            <a:avLst/>
          </a:prstGeom>
        </p:spPr>
        <p:txBody>
          <a:bodyPr vert="horz" lIns="0" tIns="0" rIns="0" bIns="0" rtlCol="0" anchor="ctr"/>
          <a:lstStyle>
            <a:lvl1pPr algn="ctr">
              <a:defRPr sz="800" b="0">
                <a:solidFill>
                  <a:srgbClr val="999999"/>
                </a:solidFill>
                <a:latin typeface="Arial" pitchFamily="34" charset="0"/>
                <a:cs typeface="Arial" pitchFamily="34" charset="0"/>
              </a:defRPr>
            </a:lvl1pPr>
          </a:lstStyle>
          <a:p>
            <a:endParaRPr lang="nb-NO" dirty="0"/>
          </a:p>
        </p:txBody>
      </p:sp>
      <p:sp>
        <p:nvSpPr>
          <p:cNvPr id="6" name="Plassholder for lysbildenummer 5"/>
          <p:cNvSpPr>
            <a:spLocks noGrp="1"/>
          </p:cNvSpPr>
          <p:nvPr>
            <p:ph type="sldNum" sz="quarter" idx="4"/>
          </p:nvPr>
        </p:nvSpPr>
        <p:spPr>
          <a:xfrm>
            <a:off x="8101013" y="6670675"/>
            <a:ext cx="574675" cy="142876"/>
          </a:xfrm>
          <a:prstGeom prst="rect">
            <a:avLst/>
          </a:prstGeom>
        </p:spPr>
        <p:txBody>
          <a:bodyPr vert="horz" lIns="0" tIns="0" rIns="0" bIns="0" rtlCol="0" anchor="ctr"/>
          <a:lstStyle>
            <a:lvl1pPr algn="r">
              <a:defRPr sz="800" b="0">
                <a:solidFill>
                  <a:srgbClr val="999999"/>
                </a:solidFill>
                <a:latin typeface="Arial" pitchFamily="34" charset="0"/>
                <a:cs typeface="Arial" pitchFamily="34" charset="0"/>
              </a:defRPr>
            </a:lvl1pPr>
          </a:lstStyle>
          <a:p>
            <a:fld id="{708CD835-D62C-4EAB-BDED-144D56EEB79B}" type="slidenum">
              <a:rPr lang="nb-NO" smtClean="0"/>
              <a:pPr/>
              <a:t>‹#›</a:t>
            </a:fld>
            <a:endParaRPr lang="nb-NO" dirty="0"/>
          </a:p>
        </p:txBody>
      </p:sp>
      <p:pic>
        <p:nvPicPr>
          <p:cNvPr id="8" name="Picture 12" descr="pt-logo-off-n"/>
          <p:cNvPicPr>
            <a:picLocks noChangeAspect="1" noChangeArrowheads="1"/>
          </p:cNvPicPr>
          <p:nvPr/>
        </p:nvPicPr>
        <p:blipFill>
          <a:blip r:embed="rId18" cstate="print"/>
          <a:srcRect t="-10843" b="12531"/>
          <a:stretch>
            <a:fillRect/>
          </a:stretch>
        </p:blipFill>
        <p:spPr bwMode="auto">
          <a:xfrm>
            <a:off x="71406" y="6072206"/>
            <a:ext cx="1511300" cy="647700"/>
          </a:xfrm>
          <a:prstGeom prst="rect">
            <a:avLst/>
          </a:prstGeom>
          <a:noFill/>
        </p:spPr>
      </p:pic>
      <p:sp>
        <p:nvSpPr>
          <p:cNvPr id="9" name="TekstSylinder 8"/>
          <p:cNvSpPr txBox="1"/>
          <p:nvPr/>
        </p:nvSpPr>
        <p:spPr>
          <a:xfrm>
            <a:off x="8104184" y="6545977"/>
            <a:ext cx="571504" cy="123111"/>
          </a:xfrm>
          <a:prstGeom prst="rect">
            <a:avLst/>
          </a:prstGeom>
          <a:noFill/>
        </p:spPr>
        <p:txBody>
          <a:bodyPr wrap="square" lIns="0" tIns="0" rIns="0" bIns="0" rtlCol="0">
            <a:spAutoFit/>
          </a:bodyPr>
          <a:lstStyle/>
          <a:p>
            <a:pPr algn="r"/>
            <a:r>
              <a:rPr lang="nb-NO" sz="800" b="0" dirty="0" smtClean="0">
                <a:solidFill>
                  <a:srgbClr val="999999"/>
                </a:solidFill>
                <a:latin typeface="Arial" pitchFamily="34" charset="0"/>
                <a:cs typeface="Arial" pitchFamily="34" charset="0"/>
              </a:rPr>
              <a:t>PTIL/PSA</a:t>
            </a:r>
            <a:endParaRPr lang="nb-NO" sz="800" b="0" dirty="0">
              <a:solidFill>
                <a:srgbClr val="99999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60"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spcBef>
          <a:spcPct val="0"/>
        </a:spcBef>
        <a:buNone/>
        <a:defRPr sz="3600" b="1" kern="1200">
          <a:solidFill>
            <a:schemeClr val="tx1"/>
          </a:solidFill>
          <a:latin typeface="Arial Black" pitchFamily="34" charset="0"/>
          <a:ea typeface="+mj-ea"/>
          <a:cs typeface="Arial" pitchFamily="34" charset="0"/>
        </a:defRPr>
      </a:lvl1pPr>
    </p:titleStyle>
    <p:bodyStyle>
      <a:lvl1pPr marL="266700" indent="-266700" algn="l" defTabSz="914400" rtl="0" eaLnBrk="1" latinLnBrk="0" hangingPunct="1">
        <a:spcBef>
          <a:spcPct val="20000"/>
        </a:spcBef>
        <a:buFont typeface="Arial" pitchFamily="34" charset="0"/>
        <a:buChar char="•"/>
        <a:defRPr sz="2400" b="0" kern="1200">
          <a:solidFill>
            <a:schemeClr val="tx1"/>
          </a:solidFill>
          <a:latin typeface="Arial" pitchFamily="34" charset="0"/>
          <a:ea typeface="+mn-ea"/>
          <a:cs typeface="Arial" pitchFamily="34" charset="0"/>
        </a:defRPr>
      </a:lvl1pPr>
      <a:lvl2pPr marL="449263" indent="-182563" algn="l" defTabSz="914400" rtl="0" eaLnBrk="1" latinLnBrk="0" hangingPunct="1">
        <a:spcBef>
          <a:spcPct val="20000"/>
        </a:spcBef>
        <a:buFont typeface="Arial" pitchFamily="34" charset="0"/>
        <a:buChar char="-"/>
        <a:defRPr sz="1800" b="0" kern="1200">
          <a:solidFill>
            <a:schemeClr val="tx1"/>
          </a:solidFill>
          <a:latin typeface="Arial" pitchFamily="34" charset="0"/>
          <a:ea typeface="+mn-ea"/>
          <a:cs typeface="Arial" pitchFamily="34" charset="0"/>
        </a:defRPr>
      </a:lvl2pPr>
      <a:lvl3pPr marL="623888" indent="-174625" algn="l" defTabSz="914400" rtl="0" eaLnBrk="1" latinLnBrk="0" hangingPunct="1">
        <a:spcBef>
          <a:spcPct val="20000"/>
        </a:spcBef>
        <a:buFont typeface="Arial" pitchFamily="34" charset="0"/>
        <a:buChar char="-"/>
        <a:defRPr sz="1800" b="0" kern="1200">
          <a:solidFill>
            <a:schemeClr val="tx1"/>
          </a:solidFill>
          <a:latin typeface="Arial" pitchFamily="34" charset="0"/>
          <a:ea typeface="+mn-ea"/>
          <a:cs typeface="Arial" pitchFamily="34" charset="0"/>
        </a:defRPr>
      </a:lvl3pPr>
      <a:lvl4pPr marL="806450" indent="-174625" algn="l" defTabSz="914400" rtl="0" eaLnBrk="1" latinLnBrk="0" hangingPunct="1">
        <a:spcBef>
          <a:spcPct val="20000"/>
        </a:spcBef>
        <a:buFont typeface="Arial" pitchFamily="34" charset="0"/>
        <a:buChar char="-"/>
        <a:defRPr sz="1800" b="0" kern="1200">
          <a:solidFill>
            <a:schemeClr val="tx1"/>
          </a:solidFill>
          <a:latin typeface="Arial" pitchFamily="34" charset="0"/>
          <a:ea typeface="+mn-ea"/>
          <a:cs typeface="Arial" pitchFamily="34" charset="0"/>
        </a:defRPr>
      </a:lvl4pPr>
      <a:lvl5pPr marL="989013" indent="-184150" algn="l" defTabSz="914400" rtl="0" eaLnBrk="1" latinLnBrk="0" hangingPunct="1">
        <a:spcBef>
          <a:spcPct val="20000"/>
        </a:spcBef>
        <a:buFont typeface="Arial" pitchFamily="34" charset="0"/>
        <a:buChar char="-"/>
        <a:defRPr sz="18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GB" noProof="0" dirty="0" smtClean="0"/>
              <a:t>Shuttle tanker collisions during offloading</a:t>
            </a:r>
            <a:endParaRPr lang="en-GB" noProof="0" dirty="0"/>
          </a:p>
        </p:txBody>
      </p:sp>
      <p:sp>
        <p:nvSpPr>
          <p:cNvPr id="3" name="Undertittel 2"/>
          <p:cNvSpPr>
            <a:spLocks noGrp="1"/>
          </p:cNvSpPr>
          <p:nvPr>
            <p:ph type="subTitle" idx="1"/>
          </p:nvPr>
        </p:nvSpPr>
        <p:spPr/>
        <p:txBody>
          <a:bodyPr>
            <a:normAutofit lnSpcReduction="10000"/>
          </a:bodyPr>
          <a:lstStyle/>
          <a:p>
            <a:r>
              <a:rPr lang="en-GB" i="1" noProof="0" dirty="0" smtClean="0"/>
              <a:t>Arne Kvitrud, Harald Kleppestø and </a:t>
            </a:r>
          </a:p>
          <a:p>
            <a:r>
              <a:rPr lang="en-GB" i="1" noProof="0" dirty="0" smtClean="0"/>
              <a:t>Odd Rune Skilbrei,  </a:t>
            </a:r>
            <a:r>
              <a:rPr lang="en-GB" noProof="0" dirty="0" smtClean="0"/>
              <a:t>   </a:t>
            </a:r>
          </a:p>
          <a:p>
            <a:r>
              <a:rPr lang="en-GB" noProof="0" dirty="0" smtClean="0"/>
              <a:t>Petroleum Safety Authority (PSA),      </a:t>
            </a:r>
          </a:p>
          <a:p>
            <a:r>
              <a:rPr lang="en-GB" noProof="0" dirty="0" smtClean="0"/>
              <a:t>Stavanger, Norway.      </a:t>
            </a:r>
          </a:p>
          <a:p>
            <a:endParaRPr lang="en-GB" noProof="0" dirty="0" smtClean="0"/>
          </a:p>
          <a:p>
            <a:endParaRPr lang="en-GB"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noProof="0" dirty="0" smtClean="0"/>
              <a:t>Additional</a:t>
            </a:r>
            <a:endParaRPr lang="en-GB" noProof="0" dirty="0"/>
          </a:p>
        </p:txBody>
      </p:sp>
      <p:sp>
        <p:nvSpPr>
          <p:cNvPr id="3" name="Plassholder for innhold 2"/>
          <p:cNvSpPr>
            <a:spLocks noGrp="1"/>
          </p:cNvSpPr>
          <p:nvPr>
            <p:ph idx="1"/>
          </p:nvPr>
        </p:nvSpPr>
        <p:spPr/>
        <p:txBody>
          <a:bodyPr/>
          <a:lstStyle/>
          <a:p>
            <a:endParaRPr lang="nb-NO"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noProof="0" dirty="0" smtClean="0"/>
              <a:t>Age</a:t>
            </a:r>
            <a:endParaRPr lang="en-GB" noProof="0" dirty="0"/>
          </a:p>
        </p:txBody>
      </p:sp>
      <p:graphicFrame>
        <p:nvGraphicFramePr>
          <p:cNvPr id="4" name="Tabell 3"/>
          <p:cNvGraphicFramePr>
            <a:graphicFrameLocks noGrp="1"/>
          </p:cNvGraphicFramePr>
          <p:nvPr/>
        </p:nvGraphicFramePr>
        <p:xfrm>
          <a:off x="539552" y="1916832"/>
          <a:ext cx="8064896" cy="2952328"/>
        </p:xfrm>
        <a:graphic>
          <a:graphicData uri="http://schemas.openxmlformats.org/drawingml/2006/table">
            <a:tbl>
              <a:tblPr firstRow="1" bandRow="1">
                <a:tableStyleId>{5C22544A-7EE6-4342-B048-85BDC9FD1C3A}</a:tableStyleId>
              </a:tblPr>
              <a:tblGrid>
                <a:gridCol w="4032448"/>
                <a:gridCol w="4032448"/>
              </a:tblGrid>
              <a:tr h="738082">
                <a:tc>
                  <a:txBody>
                    <a:bodyPr/>
                    <a:lstStyle/>
                    <a:p>
                      <a:endParaRPr lang="nb-NO" dirty="0"/>
                    </a:p>
                  </a:txBody>
                  <a:tcPr/>
                </a:tc>
                <a:tc>
                  <a:txBody>
                    <a:bodyPr/>
                    <a:lstStyle/>
                    <a:p>
                      <a:r>
                        <a:rPr lang="nb-NO" dirty="0" err="1" smtClean="0"/>
                        <a:t>Average</a:t>
                      </a:r>
                      <a:r>
                        <a:rPr lang="nb-NO" dirty="0" smtClean="0"/>
                        <a:t> age </a:t>
                      </a:r>
                      <a:r>
                        <a:rPr lang="nb-NO" dirty="0" err="1" smtClean="0"/>
                        <a:t>of</a:t>
                      </a:r>
                      <a:r>
                        <a:rPr lang="nb-NO" baseline="0" dirty="0" smtClean="0"/>
                        <a:t> </a:t>
                      </a:r>
                      <a:r>
                        <a:rPr lang="nb-NO" dirty="0" err="1" smtClean="0"/>
                        <a:t>shuttle</a:t>
                      </a:r>
                      <a:r>
                        <a:rPr lang="nb-NO" dirty="0" smtClean="0"/>
                        <a:t> tankers</a:t>
                      </a:r>
                      <a:endParaRPr lang="nb-NO" dirty="0"/>
                    </a:p>
                  </a:txBody>
                  <a:tcPr/>
                </a:tc>
              </a:tr>
              <a:tr h="738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Collisions</a:t>
                      </a:r>
                      <a:endParaRPr lang="nb-NO" dirty="0" smtClean="0"/>
                    </a:p>
                  </a:txBody>
                  <a:tcPr/>
                </a:tc>
                <a:tc>
                  <a:txBody>
                    <a:bodyPr/>
                    <a:lstStyle/>
                    <a:p>
                      <a:r>
                        <a:rPr lang="nb-NO" dirty="0" smtClean="0"/>
                        <a:t>3,5 </a:t>
                      </a:r>
                      <a:r>
                        <a:rPr lang="nb-NO" dirty="0" err="1" smtClean="0"/>
                        <a:t>years</a:t>
                      </a:r>
                      <a:endParaRPr lang="nb-NO" dirty="0"/>
                    </a:p>
                  </a:txBody>
                  <a:tcPr/>
                </a:tc>
              </a:tr>
              <a:tr h="738082">
                <a:tc>
                  <a:txBody>
                    <a:bodyPr/>
                    <a:lstStyle/>
                    <a:p>
                      <a:r>
                        <a:rPr lang="nb-NO" dirty="0" err="1" smtClean="0"/>
                        <a:t>Near</a:t>
                      </a:r>
                      <a:r>
                        <a:rPr lang="nb-NO" dirty="0" smtClean="0"/>
                        <a:t> </a:t>
                      </a:r>
                      <a:r>
                        <a:rPr lang="nb-NO" dirty="0" err="1" smtClean="0"/>
                        <a:t>collisions</a:t>
                      </a:r>
                      <a:endParaRPr lang="nb-NO" dirty="0"/>
                    </a:p>
                  </a:txBody>
                  <a:tcPr/>
                </a:tc>
                <a:tc>
                  <a:txBody>
                    <a:bodyPr/>
                    <a:lstStyle/>
                    <a:p>
                      <a:r>
                        <a:rPr lang="nb-NO" dirty="0" smtClean="0"/>
                        <a:t>10 </a:t>
                      </a:r>
                      <a:r>
                        <a:rPr lang="nb-NO" dirty="0" err="1" smtClean="0"/>
                        <a:t>years</a:t>
                      </a:r>
                      <a:endParaRPr lang="nb-NO" dirty="0"/>
                    </a:p>
                  </a:txBody>
                  <a:tcPr/>
                </a:tc>
              </a:tr>
              <a:tr h="738082">
                <a:tc>
                  <a:txBody>
                    <a:bodyPr/>
                    <a:lstStyle/>
                    <a:p>
                      <a:r>
                        <a:rPr lang="nb-NO" dirty="0" err="1" smtClean="0"/>
                        <a:t>Position</a:t>
                      </a:r>
                      <a:r>
                        <a:rPr lang="nb-NO" dirty="0" smtClean="0"/>
                        <a:t> </a:t>
                      </a:r>
                      <a:r>
                        <a:rPr lang="nb-NO" dirty="0" err="1" smtClean="0"/>
                        <a:t>events</a:t>
                      </a:r>
                      <a:endParaRPr lang="nb-NO" dirty="0"/>
                    </a:p>
                  </a:txBody>
                  <a:tcPr/>
                </a:tc>
                <a:tc>
                  <a:txBody>
                    <a:bodyPr/>
                    <a:lstStyle/>
                    <a:p>
                      <a:r>
                        <a:rPr lang="nb-NO" dirty="0" smtClean="0"/>
                        <a:t>11 </a:t>
                      </a:r>
                      <a:r>
                        <a:rPr lang="nb-NO" dirty="0" err="1" smtClean="0"/>
                        <a:t>years</a:t>
                      </a:r>
                      <a:endParaRPr lang="nb-NO" dirty="0"/>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GB" noProof="0" dirty="0" smtClean="0"/>
              <a:t>Development over time in Norway</a:t>
            </a:r>
            <a:endParaRPr lang="en-GB" noProof="0" dirty="0"/>
          </a:p>
        </p:txBody>
      </p:sp>
      <p:pic>
        <p:nvPicPr>
          <p:cNvPr id="1026" name="Diagram 4"/>
          <p:cNvPicPr>
            <a:picLocks noChangeArrowheads="1"/>
          </p:cNvPicPr>
          <p:nvPr/>
        </p:nvPicPr>
        <p:blipFill>
          <a:blip r:embed="rId2" cstate="print"/>
          <a:srcRect/>
          <a:stretch>
            <a:fillRect/>
          </a:stretch>
        </p:blipFill>
        <p:spPr bwMode="auto">
          <a:xfrm>
            <a:off x="467544" y="1556792"/>
            <a:ext cx="7848872" cy="3528392"/>
          </a:xfrm>
          <a:prstGeom prst="rect">
            <a:avLst/>
          </a:prstGeom>
          <a:noFill/>
          <a:ln w="9525">
            <a:noFill/>
            <a:miter lim="800000"/>
            <a:headEnd/>
            <a:tailEnd/>
          </a:ln>
        </p:spPr>
      </p:pic>
      <p:sp>
        <p:nvSpPr>
          <p:cNvPr id="4" name="TekstSylinder 3"/>
          <p:cNvSpPr txBox="1"/>
          <p:nvPr/>
        </p:nvSpPr>
        <p:spPr>
          <a:xfrm>
            <a:off x="2123728" y="5805264"/>
            <a:ext cx="3920689" cy="584775"/>
          </a:xfrm>
          <a:prstGeom prst="rect">
            <a:avLst/>
          </a:prstGeom>
          <a:noFill/>
        </p:spPr>
        <p:txBody>
          <a:bodyPr wrap="none" rtlCol="0">
            <a:spAutoFit/>
          </a:bodyPr>
          <a:lstStyle/>
          <a:p>
            <a:r>
              <a:rPr lang="en-GB" sz="3200" dirty="0" smtClean="0">
                <a:solidFill>
                  <a:srgbClr val="FF0000"/>
                </a:solidFill>
              </a:rPr>
              <a:t>High attention helps!! </a:t>
            </a:r>
            <a:endParaRPr lang="nb-NO" sz="3200" dirty="0" smtClean="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3600" b="1" kern="1200" noProof="0" dirty="0" smtClean="0">
                <a:solidFill>
                  <a:schemeClr val="tx1"/>
                </a:solidFill>
                <a:latin typeface="Arial Black" pitchFamily="34" charset="0"/>
                <a:ea typeface="+mj-ea"/>
                <a:cs typeface="Arial" pitchFamily="34" charset="0"/>
              </a:rPr>
              <a:t>PSA regulations and guidance</a:t>
            </a:r>
            <a:endParaRPr lang="en-GB" noProof="0" dirty="0" smtClean="0"/>
          </a:p>
          <a:p>
            <a:endParaRPr lang="en-GB" noProof="0" dirty="0"/>
          </a:p>
        </p:txBody>
      </p:sp>
      <p:sp>
        <p:nvSpPr>
          <p:cNvPr id="3" name="Plassholder for innhold 2"/>
          <p:cNvSpPr>
            <a:spLocks noGrp="1"/>
          </p:cNvSpPr>
          <p:nvPr>
            <p:ph idx="1"/>
          </p:nvPr>
        </p:nvSpPr>
        <p:spPr/>
        <p:txBody>
          <a:bodyPr/>
          <a:lstStyle/>
          <a:p>
            <a:r>
              <a:rPr lang="en-GB" noProof="0" dirty="0" smtClean="0"/>
              <a:t>Personnel qualification and training on unintended situations.</a:t>
            </a:r>
          </a:p>
          <a:p>
            <a:r>
              <a:rPr lang="en-GB" noProof="0" dirty="0" smtClean="0"/>
              <a:t>Testing of systems.</a:t>
            </a:r>
          </a:p>
          <a:p>
            <a:endParaRPr lang="en-GB" noProof="0" dirty="0" smtClean="0"/>
          </a:p>
          <a:p>
            <a:r>
              <a:rPr lang="en-GB" noProof="0" dirty="0" smtClean="0"/>
              <a:t>Recommendations to DP classes.</a:t>
            </a:r>
          </a:p>
          <a:p>
            <a:r>
              <a:rPr lang="en-GB" noProof="0" dirty="0" smtClean="0"/>
              <a:t>Directional control.</a:t>
            </a:r>
          </a:p>
          <a:p>
            <a:r>
              <a:rPr lang="en-GB" noProof="0" dirty="0" smtClean="0"/>
              <a:t>Know relative position and direction.</a:t>
            </a:r>
          </a:p>
          <a:p>
            <a:r>
              <a:rPr lang="en-GB" noProof="0" dirty="0" smtClean="0"/>
              <a:t>Automatic stop in loading.</a:t>
            </a:r>
          </a:p>
          <a:p>
            <a:r>
              <a:rPr lang="en-GB" noProof="0" dirty="0" smtClean="0"/>
              <a:t>Shape of the stern of the FPSO /FSU.</a:t>
            </a:r>
          </a:p>
          <a:p>
            <a:r>
              <a:rPr lang="en-GB" noProof="0" dirty="0" smtClean="0"/>
              <a:t>No other vessel activity during tandem loading.</a:t>
            </a:r>
            <a:endParaRPr lang="en-GB" noProof="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noProof="0" dirty="0" smtClean="0"/>
              <a:t>PSA regulations</a:t>
            </a:r>
          </a:p>
          <a:p>
            <a:endParaRPr lang="en-GB" noProof="0" dirty="0"/>
          </a:p>
        </p:txBody>
      </p:sp>
      <p:graphicFrame>
        <p:nvGraphicFramePr>
          <p:cNvPr id="4" name="Plassholder for innhold 3"/>
          <p:cNvGraphicFramePr>
            <a:graphicFrameLocks noGrp="1"/>
          </p:cNvGraphicFramePr>
          <p:nvPr>
            <p:ph idx="1"/>
          </p:nvPr>
        </p:nvGraphicFramePr>
        <p:xfrm>
          <a:off x="467544" y="1556792"/>
          <a:ext cx="7139136" cy="4390021"/>
        </p:xfrm>
        <a:graphic>
          <a:graphicData uri="http://schemas.openxmlformats.org/drawingml/2006/table">
            <a:tbl>
              <a:tblPr firstRow="1" bandRow="1">
                <a:tableStyleId>{5C22544A-7EE6-4342-B048-85BDC9FD1C3A}</a:tableStyleId>
              </a:tblPr>
              <a:tblGrid>
                <a:gridCol w="3569568"/>
                <a:gridCol w="3569568"/>
              </a:tblGrid>
              <a:tr h="335859">
                <a:tc>
                  <a:txBody>
                    <a:bodyPr/>
                    <a:lstStyle/>
                    <a:p>
                      <a:r>
                        <a:rPr lang="nb-NO" dirty="0" err="1" smtClean="0"/>
                        <a:t>Offloading</a:t>
                      </a:r>
                      <a:r>
                        <a:rPr lang="nb-NO" dirty="0" smtClean="0"/>
                        <a:t> systems</a:t>
                      </a:r>
                      <a:endParaRPr lang="nb-NO" dirty="0"/>
                    </a:p>
                  </a:txBody>
                  <a:tcPr/>
                </a:tc>
                <a:tc>
                  <a:txBody>
                    <a:bodyPr/>
                    <a:lstStyle/>
                    <a:p>
                      <a:r>
                        <a:rPr lang="nb-NO" dirty="0" smtClean="0"/>
                        <a:t>DP </a:t>
                      </a:r>
                      <a:r>
                        <a:rPr lang="nb-NO" dirty="0" err="1" smtClean="0"/>
                        <a:t>clas</a:t>
                      </a:r>
                      <a:r>
                        <a:rPr lang="nb-NO" dirty="0" smtClean="0"/>
                        <a:t> </a:t>
                      </a:r>
                      <a:r>
                        <a:rPr lang="nb-NO" dirty="0" err="1" smtClean="0"/>
                        <a:t>recommentations</a:t>
                      </a:r>
                      <a:endParaRPr lang="nb-NO" dirty="0"/>
                    </a:p>
                  </a:txBody>
                  <a:tcPr/>
                </a:tc>
              </a:tr>
              <a:tr h="601197">
                <a:tc>
                  <a:txBody>
                    <a:bodyPr/>
                    <a:lstStyle/>
                    <a:p>
                      <a:r>
                        <a:rPr lang="en-GB" sz="1800" kern="1200" dirty="0" smtClean="0">
                          <a:solidFill>
                            <a:schemeClr val="dk1"/>
                          </a:solidFill>
                          <a:latin typeface="+mn-lt"/>
                          <a:ea typeface="+mn-ea"/>
                          <a:cs typeface="+mn-cs"/>
                        </a:rPr>
                        <a:t>Shuttle tanker loading from facilities handling hydrocarbons (FPSO/FSU).</a:t>
                      </a:r>
                      <a:endParaRPr lang="nb-NO" dirty="0"/>
                    </a:p>
                  </a:txBody>
                  <a:tcPr/>
                </a:tc>
                <a:tc>
                  <a:txBody>
                    <a:bodyPr/>
                    <a:lstStyle/>
                    <a:p>
                      <a:r>
                        <a:rPr lang="nb-NO" dirty="0" smtClean="0"/>
                        <a:t>2</a:t>
                      </a:r>
                      <a:endParaRPr lang="nb-NO" dirty="0"/>
                    </a:p>
                  </a:txBody>
                  <a:tcPr/>
                </a:tc>
              </a:tr>
              <a:tr h="1343437">
                <a:tc>
                  <a:txBody>
                    <a:bodyPr/>
                    <a:lstStyle/>
                    <a:p>
                      <a:r>
                        <a:rPr lang="en-GB" sz="1800" kern="1200" dirty="0" smtClean="0">
                          <a:solidFill>
                            <a:schemeClr val="dk1"/>
                          </a:solidFill>
                          <a:latin typeface="+mn-lt"/>
                          <a:ea typeface="+mn-ea"/>
                          <a:cs typeface="+mn-cs"/>
                        </a:rPr>
                        <a:t>Shuttle tanker loading from subsea loading and off-loading installations where the shuttle tanker is not moored or anchored to these installations.</a:t>
                      </a:r>
                      <a:endParaRPr lang="nb-NO" dirty="0"/>
                    </a:p>
                  </a:txBody>
                  <a:tcPr/>
                </a:tc>
                <a:tc>
                  <a:txBody>
                    <a:bodyPr/>
                    <a:lstStyle/>
                    <a:p>
                      <a:r>
                        <a:rPr lang="nb-NO" dirty="0" smtClean="0"/>
                        <a:t>2</a:t>
                      </a:r>
                      <a:endParaRPr lang="nb-NO" dirty="0"/>
                    </a:p>
                  </a:txBody>
                  <a:tcPr/>
                </a:tc>
              </a:tr>
              <a:tr h="1091542">
                <a:tc>
                  <a:txBody>
                    <a:bodyPr/>
                    <a:lstStyle/>
                    <a:p>
                      <a:r>
                        <a:rPr lang="en-GB" sz="1800" kern="1200" dirty="0" smtClean="0">
                          <a:solidFill>
                            <a:schemeClr val="dk1"/>
                          </a:solidFill>
                          <a:latin typeface="+mn-lt"/>
                          <a:ea typeface="+mn-ea"/>
                          <a:cs typeface="+mn-cs"/>
                        </a:rPr>
                        <a:t>Shuttle tanker loading from subsea loading and off-loading installations where the shuttle tanker is moored or anchored to these installations</a:t>
                      </a:r>
                      <a:endParaRPr lang="nb-NO" dirty="0"/>
                    </a:p>
                  </a:txBody>
                  <a:tcPr/>
                </a:tc>
                <a:tc>
                  <a:txBody>
                    <a:bodyPr/>
                    <a:lstStyle/>
                    <a:p>
                      <a:r>
                        <a:rPr lang="en-GB" sz="1800" kern="1200" dirty="0" smtClean="0">
                          <a:solidFill>
                            <a:schemeClr val="dk1"/>
                          </a:solidFill>
                          <a:latin typeface="+mn-lt"/>
                          <a:ea typeface="+mn-ea"/>
                          <a:cs typeface="+mn-cs"/>
                        </a:rPr>
                        <a:t>Class 1 if the distance between associated facility and shuttle tanker is 2.5 km or more, otherwise class 2.</a:t>
                      </a:r>
                      <a:endParaRPr lang="nb-NO" dirty="0"/>
                    </a:p>
                  </a:txBody>
                  <a:tcPr/>
                </a:tc>
              </a:tr>
              <a:tr h="732421">
                <a:tc>
                  <a:txBody>
                    <a:bodyPr/>
                    <a:lstStyle/>
                    <a:p>
                      <a:r>
                        <a:rPr lang="en-GB" sz="1800" kern="1200" dirty="0" smtClean="0">
                          <a:solidFill>
                            <a:schemeClr val="dk1"/>
                          </a:solidFill>
                          <a:latin typeface="+mn-lt"/>
                          <a:ea typeface="+mn-ea"/>
                          <a:cs typeface="+mn-cs"/>
                        </a:rPr>
                        <a:t>Loading operations from buoys (moored</a:t>
                      </a:r>
                      <a:r>
                        <a:rPr lang="en-GB" sz="1800" kern="1200" baseline="0" dirty="0" smtClean="0">
                          <a:solidFill>
                            <a:schemeClr val="dk1"/>
                          </a:solidFill>
                          <a:latin typeface="+mn-lt"/>
                          <a:ea typeface="+mn-ea"/>
                          <a:cs typeface="+mn-cs"/>
                        </a:rPr>
                        <a:t> by hawser)</a:t>
                      </a:r>
                      <a:r>
                        <a:rPr lang="en-GB" sz="1800" kern="1200" dirty="0" smtClean="0">
                          <a:solidFill>
                            <a:schemeClr val="dk1"/>
                          </a:solidFill>
                          <a:latin typeface="+mn-lt"/>
                          <a:ea typeface="+mn-ea"/>
                          <a:cs typeface="+mn-cs"/>
                        </a:rPr>
                        <a:t>.</a:t>
                      </a:r>
                      <a:endParaRPr lang="nb-NO" dirty="0"/>
                    </a:p>
                  </a:txBody>
                  <a:tcPr/>
                </a:tc>
                <a:tc>
                  <a:txBody>
                    <a:bodyPr/>
                    <a:lstStyle/>
                    <a:p>
                      <a:r>
                        <a:rPr lang="nb-NO" dirty="0" smtClean="0"/>
                        <a:t>1</a:t>
                      </a:r>
                      <a:endParaRPr lang="nb-NO" dirty="0"/>
                    </a:p>
                  </a:txBody>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noProof="0" dirty="0" smtClean="0"/>
              <a:t>The most common causes</a:t>
            </a:r>
            <a:endParaRPr lang="en-GB" noProof="0" dirty="0"/>
          </a:p>
        </p:txBody>
      </p:sp>
      <p:sp>
        <p:nvSpPr>
          <p:cNvPr id="3" name="Plassholder for innhold 2"/>
          <p:cNvSpPr>
            <a:spLocks noGrp="1"/>
          </p:cNvSpPr>
          <p:nvPr>
            <p:ph idx="1"/>
          </p:nvPr>
        </p:nvSpPr>
        <p:spPr/>
        <p:txBody>
          <a:bodyPr>
            <a:normAutofit fontScale="92500"/>
          </a:bodyPr>
          <a:lstStyle/>
          <a:p>
            <a:pPr>
              <a:buNone/>
            </a:pPr>
            <a:r>
              <a:rPr lang="en-GB" dirty="0" smtClean="0"/>
              <a:t>a) The procedures and instructions are not followed. </a:t>
            </a:r>
            <a:endParaRPr lang="nb-NO" dirty="0" smtClean="0"/>
          </a:p>
          <a:p>
            <a:pPr>
              <a:buNone/>
            </a:pPr>
            <a:r>
              <a:rPr lang="en-GB" dirty="0" smtClean="0"/>
              <a:t>b) The crew on the bridge are not adequately trained to use technical equipment on the bridge in emergency situations. The crew has too much confidence in the systems, and when errors occur, the crew are not sufficiently attentive or trained to correct errors in time. </a:t>
            </a:r>
            <a:endParaRPr lang="nb-NO" dirty="0" smtClean="0"/>
          </a:p>
          <a:p>
            <a:pPr>
              <a:buNone/>
            </a:pPr>
            <a:r>
              <a:rPr lang="en-GB" dirty="0" smtClean="0"/>
              <a:t>c) Several incident investigations are pinpointing malfunction of equipment, due to errors in design, insufficient quality of the testing or commissioning. The severity of incidents seems to be inverse proportional to the age of the colliding shuttle tankers.</a:t>
            </a:r>
            <a:endParaRPr lang="nb-NO" dirty="0" smtClean="0"/>
          </a:p>
          <a:p>
            <a:pPr>
              <a:buNone/>
            </a:pPr>
            <a:r>
              <a:rPr lang="en-GB" dirty="0" smtClean="0"/>
              <a:t>d) Some reports highlight inadequate maintenance systems. </a:t>
            </a:r>
          </a:p>
          <a:p>
            <a:pPr>
              <a:buNone/>
            </a:pPr>
            <a:endParaRPr lang="nb-NO"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GB" noProof="0" dirty="0" smtClean="0"/>
              <a:t>Shuttle tanker collisions </a:t>
            </a:r>
            <a:r>
              <a:rPr lang="en-GB" noProof="0" dirty="0" smtClean="0"/>
              <a:t>during offloading</a:t>
            </a:r>
            <a:endParaRPr lang="en-GB" noProof="0" dirty="0"/>
          </a:p>
        </p:txBody>
      </p:sp>
      <p:sp>
        <p:nvSpPr>
          <p:cNvPr id="3" name="Plassholder for innhold 2"/>
          <p:cNvSpPr>
            <a:spLocks noGrp="1"/>
          </p:cNvSpPr>
          <p:nvPr>
            <p:ph idx="1"/>
          </p:nvPr>
        </p:nvSpPr>
        <p:spPr/>
        <p:txBody>
          <a:bodyPr>
            <a:normAutofit/>
          </a:bodyPr>
          <a:lstStyle/>
          <a:p>
            <a:pPr>
              <a:buNone/>
            </a:pPr>
            <a:r>
              <a:rPr lang="en-GB" dirty="0" smtClean="0"/>
              <a:t>Cases </a:t>
            </a:r>
            <a:r>
              <a:rPr lang="en-GB" noProof="0" dirty="0" smtClean="0"/>
              <a:t>2000-2011:</a:t>
            </a:r>
          </a:p>
          <a:p>
            <a:r>
              <a:rPr lang="en-GB" noProof="0" dirty="0" smtClean="0"/>
              <a:t>2x Collisions</a:t>
            </a:r>
          </a:p>
          <a:p>
            <a:r>
              <a:rPr lang="en-GB" noProof="0" dirty="0" smtClean="0"/>
              <a:t>4x Near collisions</a:t>
            </a:r>
          </a:p>
          <a:p>
            <a:r>
              <a:rPr lang="en-GB" noProof="0" dirty="0" smtClean="0"/>
              <a:t>7x Position related incidents</a:t>
            </a:r>
          </a:p>
          <a:p>
            <a:endParaRPr lang="en-GB" noProof="0" dirty="0" smtClean="0"/>
          </a:p>
          <a:p>
            <a:pPr>
              <a:buNone/>
            </a:pPr>
            <a:r>
              <a:rPr lang="en-GB" noProof="0" dirty="0" smtClean="0"/>
              <a:t>Why didn’t all the cases end in a collision?</a:t>
            </a:r>
          </a:p>
          <a:p>
            <a:pPr>
              <a:buNone/>
            </a:pPr>
            <a:endParaRPr lang="en-GB" dirty="0" smtClean="0"/>
          </a:p>
          <a:p>
            <a:pPr>
              <a:buNone/>
            </a:pPr>
            <a:r>
              <a:rPr lang="en-GB" noProof="0" dirty="0" smtClean="0"/>
              <a:t>Which </a:t>
            </a:r>
            <a:r>
              <a:rPr lang="en-GB" noProof="0" dirty="0" smtClean="0"/>
              <a:t>improvements are </a:t>
            </a:r>
            <a:r>
              <a:rPr lang="en-GB" noProof="0" dirty="0" smtClean="0"/>
              <a:t>necessary?</a:t>
            </a:r>
            <a:endParaRPr lang="en-GB" noProof="0" dirty="0" smtClean="0"/>
          </a:p>
          <a:p>
            <a:pPr>
              <a:buNone/>
            </a:pPr>
            <a:endParaRPr lang="en-GB" noProof="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GB" noProof="0" dirty="0" smtClean="0"/>
              <a:t>The Knock Sallie collision with Norne FPSO in 2000</a:t>
            </a:r>
            <a:endParaRPr lang="en-GB" noProof="0" dirty="0"/>
          </a:p>
        </p:txBody>
      </p:sp>
      <p:pic>
        <p:nvPicPr>
          <p:cNvPr id="2052" name="Picture 4" descr="http://static.myship.com/photos/5/2/1/52146_8.jpg"/>
          <p:cNvPicPr>
            <a:picLocks noChangeAspect="1" noChangeArrowheads="1"/>
          </p:cNvPicPr>
          <p:nvPr/>
        </p:nvPicPr>
        <p:blipFill>
          <a:blip r:embed="rId2" cstate="print"/>
          <a:srcRect/>
          <a:stretch>
            <a:fillRect/>
          </a:stretch>
        </p:blipFill>
        <p:spPr bwMode="auto">
          <a:xfrm>
            <a:off x="1475655" y="1484784"/>
            <a:ext cx="6616995" cy="4968552"/>
          </a:xfrm>
          <a:prstGeom prst="rect">
            <a:avLst/>
          </a:prstGeom>
          <a:noFill/>
        </p:spPr>
      </p:pic>
      <p:sp>
        <p:nvSpPr>
          <p:cNvPr id="4" name="TekstSylinder 3"/>
          <p:cNvSpPr txBox="1"/>
          <p:nvPr/>
        </p:nvSpPr>
        <p:spPr>
          <a:xfrm>
            <a:off x="2843808" y="6488668"/>
            <a:ext cx="5472608" cy="369332"/>
          </a:xfrm>
          <a:prstGeom prst="rect">
            <a:avLst/>
          </a:prstGeom>
          <a:noFill/>
        </p:spPr>
        <p:txBody>
          <a:bodyPr wrap="square" rtlCol="0">
            <a:spAutoFit/>
          </a:bodyPr>
          <a:lstStyle/>
          <a:p>
            <a:r>
              <a:rPr lang="nb-NO" dirty="0" smtClean="0"/>
              <a:t>150.000 dwt </a:t>
            </a:r>
            <a:r>
              <a:rPr lang="nb-NO" dirty="0" smtClean="0">
                <a:sym typeface="Wingdings" pitchFamily="2" charset="2"/>
              </a:rPr>
              <a:t> 0.6 m/s  31 MJ collision energy</a:t>
            </a:r>
            <a:endParaRPr lang="nb-N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noProof="0" dirty="0" smtClean="0"/>
              <a:t>Knock Sallie collision - causes</a:t>
            </a:r>
            <a:endParaRPr lang="en-GB" noProof="0" dirty="0"/>
          </a:p>
        </p:txBody>
      </p:sp>
      <p:sp>
        <p:nvSpPr>
          <p:cNvPr id="3" name="Plassholder for innhold 2"/>
          <p:cNvSpPr>
            <a:spLocks noGrp="1"/>
          </p:cNvSpPr>
          <p:nvPr>
            <p:ph idx="1"/>
          </p:nvPr>
        </p:nvSpPr>
        <p:spPr/>
        <p:txBody>
          <a:bodyPr>
            <a:normAutofit fontScale="92500" lnSpcReduction="10000"/>
          </a:bodyPr>
          <a:lstStyle/>
          <a:p>
            <a:pPr>
              <a:buNone/>
            </a:pPr>
            <a:r>
              <a:rPr lang="en-GB" b="1" dirty="0" smtClean="0"/>
              <a:t>Software</a:t>
            </a:r>
          </a:p>
          <a:p>
            <a:r>
              <a:rPr lang="en-GB" dirty="0" smtClean="0"/>
              <a:t>Logic or programming errors in the DP-software. </a:t>
            </a:r>
            <a:endParaRPr lang="nb-NO" dirty="0" smtClean="0"/>
          </a:p>
          <a:p>
            <a:r>
              <a:rPr lang="en-GB" dirty="0" smtClean="0"/>
              <a:t>Erroneous calculation of the “current” in the DP-software.</a:t>
            </a:r>
            <a:endParaRPr lang="nb-NO" dirty="0" smtClean="0"/>
          </a:p>
          <a:p>
            <a:r>
              <a:rPr lang="en-GB" dirty="0" smtClean="0"/>
              <a:t>Quality of testing. </a:t>
            </a:r>
            <a:endParaRPr lang="nb-NO" dirty="0" smtClean="0"/>
          </a:p>
          <a:p>
            <a:r>
              <a:rPr lang="en-GB" dirty="0" smtClean="0"/>
              <a:t>Required alarms not given.</a:t>
            </a:r>
          </a:p>
          <a:p>
            <a:pPr>
              <a:buNone/>
            </a:pPr>
            <a:r>
              <a:rPr lang="en-GB" dirty="0" smtClean="0"/>
              <a:t> </a:t>
            </a:r>
          </a:p>
          <a:p>
            <a:pPr>
              <a:buNone/>
            </a:pPr>
            <a:r>
              <a:rPr lang="en-GB" b="1" dirty="0" smtClean="0"/>
              <a:t>Qualifications</a:t>
            </a:r>
            <a:endParaRPr lang="nb-NO" b="1" dirty="0" smtClean="0"/>
          </a:p>
          <a:p>
            <a:r>
              <a:rPr lang="en-GB" dirty="0" smtClean="0"/>
              <a:t>The manning on the bridge was not according to procedure. </a:t>
            </a:r>
            <a:endParaRPr lang="nb-NO" dirty="0" smtClean="0"/>
          </a:p>
          <a:p>
            <a:r>
              <a:rPr lang="en-GB" dirty="0" smtClean="0"/>
              <a:t>Training of personnel not performed according to procedures. </a:t>
            </a:r>
            <a:endParaRPr lang="nb-NO" dirty="0" smtClean="0"/>
          </a:p>
          <a:p>
            <a:r>
              <a:rPr lang="en-GB" dirty="0" smtClean="0"/>
              <a:t>Lack of knowledge of the DP-system. </a:t>
            </a:r>
          </a:p>
          <a:p>
            <a:r>
              <a:rPr lang="en-GB" dirty="0" smtClean="0"/>
              <a:t>Unnecessary to perform “position drop out” tests on location. </a:t>
            </a:r>
            <a:endParaRPr lang="nb-NO" dirty="0" smtClean="0"/>
          </a:p>
          <a:p>
            <a:endParaRPr lang="nb-NO" dirty="0" smtClean="0"/>
          </a:p>
          <a:p>
            <a:endParaRPr lang="nb-N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GB" noProof="0" dirty="0" smtClean="0"/>
              <a:t>The Navion Hispania collision with Njord B FSU in 2006</a:t>
            </a:r>
            <a:endParaRPr lang="en-GB" noProof="0" dirty="0"/>
          </a:p>
        </p:txBody>
      </p:sp>
      <p:sp>
        <p:nvSpPr>
          <p:cNvPr id="4" name="TekstSylinder 3"/>
          <p:cNvSpPr txBox="1"/>
          <p:nvPr/>
        </p:nvSpPr>
        <p:spPr>
          <a:xfrm>
            <a:off x="2123728" y="6453336"/>
            <a:ext cx="4320480" cy="646331"/>
          </a:xfrm>
          <a:prstGeom prst="rect">
            <a:avLst/>
          </a:prstGeom>
          <a:noFill/>
        </p:spPr>
        <p:txBody>
          <a:bodyPr wrap="square" rtlCol="0">
            <a:spAutoFit/>
          </a:bodyPr>
          <a:lstStyle/>
          <a:p>
            <a:r>
              <a:rPr lang="nb-NO" dirty="0" smtClean="0"/>
              <a:t>126.000 dwt </a:t>
            </a:r>
            <a:r>
              <a:rPr lang="nb-NO" dirty="0" smtClean="0">
                <a:sym typeface="Wingdings" pitchFamily="2" charset="2"/>
              </a:rPr>
              <a:t> 1.2 m/s  61 MJ collision energy.</a:t>
            </a:r>
            <a:endParaRPr lang="nb-NO" dirty="0"/>
          </a:p>
        </p:txBody>
      </p:sp>
      <p:pic>
        <p:nvPicPr>
          <p:cNvPr id="1026" name="Picture 2"/>
          <p:cNvPicPr>
            <a:picLocks noChangeAspect="1" noChangeArrowheads="1"/>
          </p:cNvPicPr>
          <p:nvPr/>
        </p:nvPicPr>
        <p:blipFill>
          <a:blip r:embed="rId2" cstate="print"/>
          <a:srcRect/>
          <a:stretch>
            <a:fillRect/>
          </a:stretch>
        </p:blipFill>
        <p:spPr bwMode="auto">
          <a:xfrm>
            <a:off x="1475656" y="1412776"/>
            <a:ext cx="6684987" cy="5017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GB" noProof="0" dirty="0" smtClean="0"/>
              <a:t>Navion Hispania collision - causes</a:t>
            </a:r>
            <a:endParaRPr lang="en-GB" noProof="0" dirty="0"/>
          </a:p>
        </p:txBody>
      </p:sp>
      <p:sp>
        <p:nvSpPr>
          <p:cNvPr id="3" name="Plassholder for innhold 2"/>
          <p:cNvSpPr>
            <a:spLocks noGrp="1"/>
          </p:cNvSpPr>
          <p:nvPr>
            <p:ph idx="1"/>
          </p:nvPr>
        </p:nvSpPr>
        <p:spPr/>
        <p:txBody>
          <a:bodyPr>
            <a:normAutofit fontScale="92500" lnSpcReduction="20000"/>
          </a:bodyPr>
          <a:lstStyle/>
          <a:p>
            <a:pPr>
              <a:buNone/>
            </a:pPr>
            <a:r>
              <a:rPr lang="en-GB" b="1" dirty="0" smtClean="0"/>
              <a:t>Software</a:t>
            </a:r>
          </a:p>
          <a:p>
            <a:r>
              <a:rPr lang="en-GB" dirty="0" smtClean="0"/>
              <a:t>Errors in the control systems (software) for propellers.</a:t>
            </a:r>
          </a:p>
          <a:p>
            <a:r>
              <a:rPr lang="en-GB" dirty="0" smtClean="0"/>
              <a:t>During the blackout there was a cacophony of alarms on the bridge. </a:t>
            </a:r>
          </a:p>
          <a:p>
            <a:pPr>
              <a:buNone/>
            </a:pPr>
            <a:endParaRPr lang="en-GB" dirty="0" smtClean="0"/>
          </a:p>
          <a:p>
            <a:pPr>
              <a:buNone/>
            </a:pPr>
            <a:r>
              <a:rPr lang="en-GB" b="1" dirty="0" smtClean="0"/>
              <a:t>Technical</a:t>
            </a:r>
          </a:p>
          <a:p>
            <a:r>
              <a:rPr lang="en-GB" dirty="0" smtClean="0"/>
              <a:t>Incorrect signal wiring. </a:t>
            </a:r>
          </a:p>
          <a:p>
            <a:pPr>
              <a:buNone/>
            </a:pPr>
            <a:endParaRPr lang="en-GB" dirty="0" smtClean="0"/>
          </a:p>
          <a:p>
            <a:pPr>
              <a:buNone/>
            </a:pPr>
            <a:r>
              <a:rPr lang="en-GB" b="1" dirty="0" smtClean="0"/>
              <a:t>Qualifications</a:t>
            </a:r>
            <a:endParaRPr lang="en-GB" dirty="0" smtClean="0"/>
          </a:p>
          <a:p>
            <a:r>
              <a:rPr lang="en-GB" dirty="0" smtClean="0"/>
              <a:t>Inadequate knowledge of the Dynamic Positioning system. </a:t>
            </a:r>
          </a:p>
          <a:p>
            <a:r>
              <a:rPr lang="en-GB" dirty="0" smtClean="0"/>
              <a:t>“Autopos” mode maintained even after severe thruster failures. </a:t>
            </a:r>
          </a:p>
          <a:p>
            <a:r>
              <a:rPr lang="en-GB" dirty="0" smtClean="0"/>
              <a:t>Inadequate training in the DP failure modes. </a:t>
            </a:r>
          </a:p>
          <a:p>
            <a:r>
              <a:rPr lang="en-GB" dirty="0" smtClean="0"/>
              <a:t>Lack of compliance with procedures and errors in procedures.</a:t>
            </a:r>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noProof="0" dirty="0" smtClean="0"/>
              <a:t>Causes of incidents</a:t>
            </a:r>
            <a:endParaRPr lang="en-GB" noProof="0" dirty="0"/>
          </a:p>
        </p:txBody>
      </p:sp>
      <p:sp>
        <p:nvSpPr>
          <p:cNvPr id="3" name="Plassholder for innhold 2"/>
          <p:cNvSpPr>
            <a:spLocks noGrp="1"/>
          </p:cNvSpPr>
          <p:nvPr>
            <p:ph idx="1"/>
          </p:nvPr>
        </p:nvSpPr>
        <p:spPr/>
        <p:txBody>
          <a:bodyPr>
            <a:normAutofit fontScale="92500" lnSpcReduction="20000"/>
          </a:bodyPr>
          <a:lstStyle/>
          <a:p>
            <a:r>
              <a:rPr lang="en-GB" sz="2800" dirty="0" smtClean="0">
                <a:solidFill>
                  <a:srgbClr val="FF0000"/>
                </a:solidFill>
              </a:rPr>
              <a:t>Collisions</a:t>
            </a:r>
            <a:r>
              <a:rPr lang="en-GB" sz="2800" dirty="0" smtClean="0"/>
              <a:t>: lack of knowledge or training and software errors </a:t>
            </a:r>
            <a:r>
              <a:rPr lang="en-GB" sz="2800" dirty="0" err="1" smtClean="0"/>
              <a:t>occured</a:t>
            </a:r>
            <a:r>
              <a:rPr lang="en-GB" sz="2800" dirty="0" smtClean="0"/>
              <a:t> </a:t>
            </a:r>
            <a:r>
              <a:rPr lang="en-GB" sz="2800" dirty="0" smtClean="0"/>
              <a:t>in both cases. </a:t>
            </a:r>
            <a:endParaRPr lang="nb-NO" sz="2800" dirty="0" smtClean="0"/>
          </a:p>
          <a:p>
            <a:endParaRPr lang="en-GB" sz="2800" dirty="0" smtClean="0"/>
          </a:p>
          <a:p>
            <a:r>
              <a:rPr lang="en-GB" sz="2800" dirty="0" smtClean="0">
                <a:solidFill>
                  <a:srgbClr val="FF0000"/>
                </a:solidFill>
              </a:rPr>
              <a:t>Near collisions</a:t>
            </a:r>
            <a:r>
              <a:rPr lang="en-GB" sz="2800" dirty="0" smtClean="0"/>
              <a:t>: software errors and lack of knowledge or training, together with not following procedures are found to be the causes for a majority of the cases. </a:t>
            </a:r>
          </a:p>
          <a:p>
            <a:endParaRPr lang="en-GB" sz="2800" dirty="0" smtClean="0"/>
          </a:p>
          <a:p>
            <a:r>
              <a:rPr lang="en-GB" sz="2800" dirty="0" smtClean="0">
                <a:solidFill>
                  <a:srgbClr val="FF0000"/>
                </a:solidFill>
              </a:rPr>
              <a:t>Position incidents</a:t>
            </a:r>
            <a:r>
              <a:rPr lang="en-GB" sz="2800" dirty="0" smtClean="0"/>
              <a:t>: equipment errors are dominating and are a part of the incident in six out of seven cases. Software errors and lack of maintenance is found for two of the cases</a:t>
            </a:r>
            <a:r>
              <a:rPr lang="en-GB" dirty="0" smtClean="0"/>
              <a:t>. </a:t>
            </a:r>
            <a:endParaRPr lang="nb-NO" dirty="0" smtClean="0"/>
          </a:p>
          <a:p>
            <a:endParaRPr lang="nb-NO"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pPr>
              <a:buNone/>
            </a:pPr>
            <a:endParaRPr lang="en-GB" b="1" dirty="0" smtClean="0">
              <a:solidFill>
                <a:srgbClr val="FF0000"/>
              </a:solidFill>
            </a:endParaRPr>
          </a:p>
          <a:p>
            <a:pPr>
              <a:buFont typeface="Arial" charset="0"/>
              <a:buChar char="•"/>
            </a:pPr>
            <a:r>
              <a:rPr lang="en-GB" dirty="0" smtClean="0">
                <a:solidFill>
                  <a:srgbClr val="FF0000"/>
                </a:solidFill>
              </a:rPr>
              <a:t>Q1 </a:t>
            </a:r>
            <a:r>
              <a:rPr lang="en-GB" dirty="0" smtClean="0">
                <a:solidFill>
                  <a:srgbClr val="FF0000"/>
                </a:solidFill>
                <a:sym typeface="Wingdings" pitchFamily="2" charset="2"/>
              </a:rPr>
              <a:t> </a:t>
            </a:r>
            <a:r>
              <a:rPr lang="en-GB" dirty="0" smtClean="0">
                <a:solidFill>
                  <a:srgbClr val="FF0000"/>
                </a:solidFill>
              </a:rPr>
              <a:t>Software</a:t>
            </a:r>
          </a:p>
          <a:p>
            <a:pPr>
              <a:buFont typeface="Arial" charset="0"/>
              <a:buChar char="•"/>
            </a:pPr>
            <a:endParaRPr lang="en-GB" dirty="0" smtClean="0">
              <a:solidFill>
                <a:srgbClr val="FF0000"/>
              </a:solidFill>
            </a:endParaRPr>
          </a:p>
          <a:p>
            <a:pPr>
              <a:buFont typeface="Arial" charset="0"/>
              <a:buChar char="•"/>
            </a:pPr>
            <a:endParaRPr lang="en-GB" dirty="0" smtClean="0">
              <a:solidFill>
                <a:srgbClr val="FF0000"/>
              </a:solidFill>
            </a:endParaRPr>
          </a:p>
          <a:p>
            <a:pPr>
              <a:buFont typeface="Arial" charset="0"/>
              <a:buChar char="•"/>
            </a:pPr>
            <a:r>
              <a:rPr lang="en-GB" dirty="0" smtClean="0">
                <a:solidFill>
                  <a:srgbClr val="FF0000"/>
                </a:solidFill>
              </a:rPr>
              <a:t>Q2 </a:t>
            </a:r>
            <a:r>
              <a:rPr lang="en-GB" dirty="0" smtClean="0">
                <a:solidFill>
                  <a:srgbClr val="FF0000"/>
                </a:solidFill>
                <a:sym typeface="Wingdings" pitchFamily="2" charset="2"/>
              </a:rPr>
              <a:t> </a:t>
            </a:r>
            <a:r>
              <a:rPr lang="en-GB" dirty="0" smtClean="0">
                <a:solidFill>
                  <a:srgbClr val="FF0000"/>
                </a:solidFill>
              </a:rPr>
              <a:t>Organization</a:t>
            </a:r>
          </a:p>
          <a:p>
            <a:pPr>
              <a:buFont typeface="Arial" charset="0"/>
              <a:buChar char="•"/>
            </a:pPr>
            <a:endParaRPr lang="en-GB" dirty="0" smtClean="0">
              <a:solidFill>
                <a:srgbClr val="FF0000"/>
              </a:solidFill>
            </a:endParaRPr>
          </a:p>
          <a:p>
            <a:pPr>
              <a:buFont typeface="Arial" charset="0"/>
              <a:buChar char="•"/>
            </a:pPr>
            <a:endParaRPr lang="en-GB" dirty="0" smtClean="0">
              <a:solidFill>
                <a:srgbClr val="FF0000"/>
              </a:solidFill>
            </a:endParaRPr>
          </a:p>
          <a:p>
            <a:pPr>
              <a:buFont typeface="Arial" charset="0"/>
              <a:buChar char="•"/>
            </a:pPr>
            <a:r>
              <a:rPr lang="nb-NO" dirty="0" smtClean="0">
                <a:solidFill>
                  <a:srgbClr val="FF0000"/>
                </a:solidFill>
              </a:rPr>
              <a:t>Q3</a:t>
            </a:r>
            <a:r>
              <a:rPr lang="nb-NO" dirty="0" smtClean="0"/>
              <a:t> </a:t>
            </a:r>
            <a:r>
              <a:rPr lang="en-GB" dirty="0" smtClean="0">
                <a:solidFill>
                  <a:srgbClr val="FF0000"/>
                </a:solidFill>
                <a:sym typeface="Wingdings" pitchFamily="2" charset="2"/>
              </a:rPr>
              <a:t> </a:t>
            </a:r>
            <a:r>
              <a:rPr lang="nb-NO" dirty="0" smtClean="0">
                <a:solidFill>
                  <a:srgbClr val="FF0000"/>
                </a:solidFill>
              </a:rPr>
              <a:t>Distanse</a:t>
            </a:r>
            <a:endParaRPr lang="nb-NO" dirty="0" smtClean="0">
              <a:solidFill>
                <a:srgbClr val="FF0000"/>
              </a:solidFill>
            </a:endParaRPr>
          </a:p>
        </p:txBody>
      </p:sp>
      <p:sp>
        <p:nvSpPr>
          <p:cNvPr id="4" name="Tittel 1"/>
          <p:cNvSpPr>
            <a:spLocks noGrp="1"/>
          </p:cNvSpPr>
          <p:nvPr>
            <p:ph type="title"/>
          </p:nvPr>
        </p:nvSpPr>
        <p:spPr>
          <a:xfrm>
            <a:off x="457200" y="274638"/>
            <a:ext cx="8218488" cy="1143000"/>
          </a:xfrm>
        </p:spPr>
        <p:txBody>
          <a:bodyPr>
            <a:normAutofit/>
          </a:bodyPr>
          <a:lstStyle/>
          <a:p>
            <a:r>
              <a:rPr lang="en-GB" noProof="0" dirty="0" smtClean="0"/>
              <a:t>Conclusion = new questions!</a:t>
            </a:r>
            <a:endParaRPr lang="en-GB" noProof="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492896"/>
            <a:ext cx="8218488" cy="1143000"/>
          </a:xfrm>
        </p:spPr>
        <p:txBody>
          <a:bodyPr/>
          <a:lstStyle/>
          <a:p>
            <a:pPr algn="ctr"/>
            <a:r>
              <a:rPr lang="en-GB" noProof="0" dirty="0" smtClean="0"/>
              <a:t>The end!</a:t>
            </a:r>
            <a:endParaRPr lang="en-GB" noProof="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nerell presentasjon">
  <a:themeElements>
    <a:clrScheme name="Petroleumstilsynet - kald">
      <a:dk1>
        <a:sysClr val="windowText" lastClr="000000"/>
      </a:dk1>
      <a:lt1>
        <a:sysClr val="window" lastClr="FFFFFF"/>
      </a:lt1>
      <a:dk2>
        <a:srgbClr val="1F497D"/>
      </a:dk2>
      <a:lt2>
        <a:srgbClr val="EEECE1"/>
      </a:lt2>
      <a:accent1>
        <a:srgbClr val="99CC00"/>
      </a:accent1>
      <a:accent2>
        <a:srgbClr val="00669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Generell presentasjon</Template>
  <TotalTime>459</TotalTime>
  <Words>634</Words>
  <Application>Microsoft Office PowerPoint</Application>
  <PresentationFormat>Skjermfremvisning (4:3)</PresentationFormat>
  <Paragraphs>97</Paragraphs>
  <Slides>15</Slides>
  <Notes>0</Notes>
  <HiddenSlides>6</HiddenSlides>
  <MMClips>0</MMClips>
  <ScaleCrop>false</ScaleCrop>
  <HeadingPairs>
    <vt:vector size="4" baseType="variant">
      <vt:variant>
        <vt:lpstr>Tema</vt:lpstr>
      </vt:variant>
      <vt:variant>
        <vt:i4>1</vt:i4>
      </vt:variant>
      <vt:variant>
        <vt:lpstr>Lysbildetitler</vt:lpstr>
      </vt:variant>
      <vt:variant>
        <vt:i4>15</vt:i4>
      </vt:variant>
    </vt:vector>
  </HeadingPairs>
  <TitlesOfParts>
    <vt:vector size="16" baseType="lpstr">
      <vt:lpstr>Generell presentasjon</vt:lpstr>
      <vt:lpstr>Shuttle tanker collisions during offloading</vt:lpstr>
      <vt:lpstr>Shuttle tanker collisions during offloading</vt:lpstr>
      <vt:lpstr>The Knock Sallie collision with Norne FPSO in 2000</vt:lpstr>
      <vt:lpstr>Knock Sallie collision - causes</vt:lpstr>
      <vt:lpstr>The Navion Hispania collision with Njord B FSU in 2006</vt:lpstr>
      <vt:lpstr>Navion Hispania collision - causes</vt:lpstr>
      <vt:lpstr>Causes of incidents</vt:lpstr>
      <vt:lpstr>Conclusion = new questions!</vt:lpstr>
      <vt:lpstr>The end!</vt:lpstr>
      <vt:lpstr>Additional</vt:lpstr>
      <vt:lpstr>Age</vt:lpstr>
      <vt:lpstr>Development over time in Norway</vt:lpstr>
      <vt:lpstr>PSA regulations and guidance </vt:lpstr>
      <vt:lpstr>PSA regulations </vt:lpstr>
      <vt:lpstr>The most common causes</vt:lpstr>
    </vt:vector>
  </TitlesOfParts>
  <Company>OD - PTIL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Shuttle tanker collisions</dc:title>
  <dc:creator>akv</dc:creator>
  <cp:lastModifiedBy>akv</cp:lastModifiedBy>
  <cp:revision>60</cp:revision>
  <dcterms:created xsi:type="dcterms:W3CDTF">2012-01-19T13:15:46Z</dcterms:created>
  <dcterms:modified xsi:type="dcterms:W3CDTF">2012-06-14T07:00:40Z</dcterms:modified>
</cp:coreProperties>
</file>